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Playfair Display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1982" y="7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presProps" Target="presProps.xml" /><Relationship Id="rId3" Type="http://schemas.openxmlformats.org/officeDocument/2006/relationships/slide" Target="slides/slide2.xml" /><Relationship Id="rId21" Type="http://schemas.openxmlformats.org/officeDocument/2006/relationships/tableStyles" Target="tableStyles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customschemas.google.com/relationships/presentationmetadata" Target="metadata" /><Relationship Id="rId2" Type="http://schemas.openxmlformats.org/officeDocument/2006/relationships/slide" Target="slides/slide1.xml" /><Relationship Id="rId16" Type="http://schemas.openxmlformats.org/officeDocument/2006/relationships/font" Target="fonts/font4.fntdata" /><Relationship Id="rId20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font" Target="fonts/font3.fntdata" /><Relationship Id="rId10" Type="http://schemas.openxmlformats.org/officeDocument/2006/relationships/slide" Target="slides/slide9.xml" /><Relationship Id="rId19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7" Type="http://schemas.openxmlformats.org/officeDocument/2006/relationships/image" Target="../media/image5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4.gif" /><Relationship Id="rId5" Type="http://schemas.openxmlformats.org/officeDocument/2006/relationships/image" Target="../media/image3.png" /><Relationship Id="rId4" Type="http://schemas.openxmlformats.org/officeDocument/2006/relationships/image" Target="../media/image2.pn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7.jpg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1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1.xml" /><Relationship Id="rId4" Type="http://schemas.openxmlformats.org/officeDocument/2006/relationships/image" Target="../media/image4.gif" 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mailto:roshinik@student.tce.edu" TargetMode="External" /><Relationship Id="rId3" Type="http://schemas.openxmlformats.org/officeDocument/2006/relationships/image" Target="../media/image6.png" /><Relationship Id="rId7" Type="http://schemas.openxmlformats.org/officeDocument/2006/relationships/hyperlink" Target="mailto:harinimai@student.tce.edu" TargetMode="External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1.xml" /><Relationship Id="rId6" Type="http://schemas.openxmlformats.org/officeDocument/2006/relationships/hyperlink" Target="mailto:kamalarani@student.tce.edu" TargetMode="External" /><Relationship Id="rId5" Type="http://schemas.openxmlformats.org/officeDocument/2006/relationships/image" Target="../media/image4.gif" /><Relationship Id="rId4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7058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/>
              <a:t>   </a:t>
            </a:r>
            <a:r>
              <a:rPr lang="en-US" sz="9605" b="0" i="0" u="none" strike="noStrike" cap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2174481" y="7659173"/>
            <a:ext cx="13939038" cy="321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rgbClr val="D9D9D9"/>
                </a:solidFill>
                <a:latin typeface="+mj-lt"/>
              </a:rPr>
              <a:t>TEAM NAME </a:t>
            </a:r>
          </a:p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800" b="1" dirty="0">
              <a:solidFill>
                <a:srgbClr val="D9D9D9"/>
              </a:solidFill>
              <a:latin typeface="+mj-lt"/>
            </a:endParaRPr>
          </a:p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dirty="0">
                <a:solidFill>
                  <a:srgbClr val="D9D9D9"/>
                </a:solidFill>
                <a:latin typeface="+mj-lt"/>
              </a:rPr>
              <a:t>Stack Hackers</a:t>
            </a:r>
            <a:endParaRPr sz="7200" dirty="0"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772124" y="782019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382318" y="-1686883"/>
            <a:ext cx="13368960" cy="3217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6336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THEME &amp; PROBLEM STATEMENT</a:t>
            </a:r>
            <a:endParaRPr b="1" dirty="0"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0" y="270613"/>
            <a:ext cx="18874154" cy="10410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1011"/>
              </a:lnSpc>
            </a:pPr>
            <a:r>
              <a:rPr lang="en-US" sz="4223" b="1" dirty="0">
                <a:solidFill>
                  <a:srgbClr val="D9D9D9"/>
                </a:solidFill>
                <a:latin typeface="+mj-lt"/>
                <a:ea typeface="Playfair Display"/>
                <a:cs typeface="Playfair Display"/>
                <a:sym typeface="Playfair Display"/>
              </a:rPr>
              <a:t> </a:t>
            </a:r>
            <a:r>
              <a:rPr lang="en-US" sz="4400" b="1" dirty="0">
                <a:solidFill>
                  <a:srgbClr val="D9D9D9"/>
                </a:solidFill>
                <a:latin typeface="+mj-lt"/>
                <a:ea typeface="Playfair Display"/>
                <a:cs typeface="Playfair Display"/>
                <a:sym typeface="Playfair Display"/>
              </a:rPr>
              <a:t>                                      </a:t>
            </a:r>
            <a:r>
              <a:rPr lang="en-US" sz="5000" b="1" dirty="0">
                <a:solidFill>
                  <a:srgbClr val="D9D9D9"/>
                </a:solidFill>
                <a:latin typeface="+mj-lt"/>
                <a:ea typeface="Playfair Display"/>
                <a:cs typeface="Playfair Display"/>
                <a:sym typeface="Playfair Display"/>
              </a:rPr>
              <a:t>Web3 and Blockchain</a:t>
            </a:r>
          </a:p>
          <a:p>
            <a:pPr marL="571500" lvl="0" indent="-571500">
              <a:lnSpc>
                <a:spcPct val="111011"/>
              </a:lnSpc>
              <a:buFont typeface="Wingdings" panose="05000000000000000000" pitchFamily="2" charset="2"/>
              <a:buChar char="q"/>
            </a:pPr>
            <a:endParaRPr lang="en-US" sz="4223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571500" lvl="0" indent="-571500">
              <a:lnSpc>
                <a:spcPct val="111011"/>
              </a:lnSpc>
              <a:buFont typeface="Wingdings" panose="05000000000000000000" pitchFamily="2" charset="2"/>
              <a:buChar char="q"/>
            </a:pPr>
            <a:endParaRPr lang="en-US" sz="430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571500" lvl="0" indent="-571500">
              <a:lnSpc>
                <a:spcPct val="111011"/>
              </a:lnSpc>
              <a:buFont typeface="Wingdings" panose="05000000000000000000" pitchFamily="2" charset="2"/>
              <a:buChar char="q"/>
            </a:pPr>
            <a: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Low voter turnout, electrical fraud , and restricted accessibility for citizens living far away or abroad are just a few of the serious issues facing the Indian Electoral System.</a:t>
            </a:r>
          </a:p>
          <a:p>
            <a:pPr marL="571500" lvl="0" indent="-571500">
              <a:lnSpc>
                <a:spcPct val="111011"/>
              </a:lnSpc>
              <a:buFont typeface="Wingdings" panose="05000000000000000000" pitchFamily="2" charset="2"/>
              <a:buChar char="q"/>
            </a:pPr>
            <a:endParaRPr lang="en-US" sz="4300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571500" lvl="0" indent="-571500">
              <a:lnSpc>
                <a:spcPct val="111011"/>
              </a:lnSpc>
              <a:buFont typeface="Wingdings" panose="05000000000000000000" pitchFamily="2" charset="2"/>
              <a:buChar char="q"/>
            </a:pPr>
            <a: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Current Systems frequently struggle to guarantee universal voter participation , are resource-intensive  and lack transparency.</a:t>
            </a:r>
          </a:p>
          <a:p>
            <a:pPr marL="571500" lvl="0" indent="-571500">
              <a:lnSpc>
                <a:spcPct val="111011"/>
              </a:lnSpc>
              <a:buFont typeface="Wingdings" panose="05000000000000000000" pitchFamily="2" charset="2"/>
              <a:buChar char="q"/>
            </a:pPr>
            <a:endParaRPr lang="en-US" sz="4300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571500" lvl="0" indent="-571500">
              <a:lnSpc>
                <a:spcPct val="111011"/>
              </a:lnSpc>
              <a:buFont typeface="Wingdings" panose="05000000000000000000" pitchFamily="2" charset="2"/>
              <a:buChar char="q"/>
            </a:pPr>
            <a: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Voting System that preserves the integrity of democratic processes and is  safe , open  and easy to use is becoming more and more necessary.</a:t>
            </a:r>
          </a:p>
          <a:p>
            <a:pPr marL="571500" lvl="0" indent="-571500">
              <a:lnSpc>
                <a:spcPct val="111011"/>
              </a:lnSpc>
              <a:buFont typeface="Wingdings" panose="05000000000000000000" pitchFamily="2" charset="2"/>
              <a:buChar char="q"/>
            </a:pPr>
            <a:endParaRPr lang="en-US" sz="4500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571500" lvl="0" indent="-571500">
              <a:lnSpc>
                <a:spcPct val="111011"/>
              </a:lnSpc>
              <a:buFont typeface="Wingdings" panose="05000000000000000000" pitchFamily="2" charset="2"/>
              <a:buChar char="q"/>
            </a:pPr>
            <a:endParaRPr lang="en-US" sz="4223" b="1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3942256" y="-2021378"/>
            <a:ext cx="9767135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8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sz="5680" b="1"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304801" y="-300581"/>
            <a:ext cx="17983200" cy="11772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500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Blockchain-based digital voting platform that makes </a:t>
            </a:r>
            <a:r>
              <a:rPr lang="en-US" sz="4300" dirty="0" err="1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eklections</a:t>
            </a:r>
            <a: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safe, clear, and impossible to hack.</a:t>
            </a: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b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Using Web3 technologies , voters can vote from anywhere and verify their identities online.</a:t>
            </a: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b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Smart contracts make sure that every vote is recorded forever.</a:t>
            </a: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b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This decentralized method increases voter trust in the electoral process.</a:t>
            </a: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b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en-US" sz="430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It also makes sure that votes are counted correctly , removes duplicates , and makes it easier for voters who live far away or Non-Resident Indians to vote.</a:t>
            </a:r>
            <a:endParaRPr lang="en-US" sz="4300" i="0" u="none" strike="noStrike" cap="none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549952" y="-4353741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896783" y="-2203745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b="1" dirty="0"/>
          </a:p>
        </p:txBody>
      </p:sp>
      <p:pic>
        <p:nvPicPr>
          <p:cNvPr id="3" name="Picture 2" descr="A diagram of a voting process&#10;&#10;AI-generated content may be incorrect.">
            <a:extLst>
              <a:ext uri="{FF2B5EF4-FFF2-40B4-BE49-F238E27FC236}">
                <a16:creationId xmlns:a16="http://schemas.microsoft.com/office/drawing/2014/main" id="{E06D1D71-C5F5-BBF5-6645-2154CC3F4F4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2295"/>
          <a:stretch>
            <a:fillRect/>
          </a:stretch>
        </p:blipFill>
        <p:spPr>
          <a:xfrm>
            <a:off x="1101968" y="211016"/>
            <a:ext cx="16552986" cy="114182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122051" y="-2137222"/>
            <a:ext cx="9367355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b="1" dirty="0"/>
          </a:p>
        </p:txBody>
      </p:sp>
      <p:sp>
        <p:nvSpPr>
          <p:cNvPr id="126" name="Google Shape;126;p5"/>
          <p:cNvSpPr txBox="1"/>
          <p:nvPr/>
        </p:nvSpPr>
        <p:spPr>
          <a:xfrm>
            <a:off x="0" y="-601162"/>
            <a:ext cx="18733477" cy="12711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0" b="1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     Voters use their </a:t>
            </a:r>
            <a: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  <a:t>OTP </a:t>
            </a: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(One Time Password) and </a:t>
            </a:r>
            <a: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  <a:t>Aadhaar</a:t>
            </a: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 to log in.</a:t>
            </a:r>
          </a:p>
          <a:p>
            <a:pPr marR="0" lvl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 </a:t>
            </a: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Enables secure identity by connecting to </a:t>
            </a:r>
            <a: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  <a:t>the MetaMask </a:t>
            </a: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wallet.</a:t>
            </a:r>
            <a:b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</a:br>
            <a:endParaRPr lang="en-US" sz="4300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  <a:t>The list of candidates </a:t>
            </a: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is displayed based on the Constituency.</a:t>
            </a: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sz="4300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Voters cast </a:t>
            </a:r>
            <a: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  <a:t>Ballots</a:t>
            </a: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 , which are managed by smart contracts.</a:t>
            </a:r>
            <a:b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</a:br>
            <a:b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</a:b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Votes are permanently recorded on the </a:t>
            </a:r>
            <a: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  <a:t>Polygon Blockchain.</a:t>
            </a:r>
            <a:b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</a:br>
            <a:b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</a:b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The Voter receives a </a:t>
            </a:r>
            <a: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  <a:t>confirmation.</a:t>
            </a:r>
            <a:b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</a:br>
            <a:b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</a:b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Activity is tracked by the </a:t>
            </a:r>
            <a: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  <a:t>Admin Panel </a:t>
            </a: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.</a:t>
            </a: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sz="4300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  <a:t>IPFS(</a:t>
            </a:r>
            <a:r>
              <a:rPr lang="en-US" sz="4300" b="1" dirty="0" err="1">
                <a:solidFill>
                  <a:srgbClr val="D9D9D9"/>
                </a:solidFill>
                <a:latin typeface="Playfair Display"/>
                <a:sym typeface="Playfair Display"/>
              </a:rPr>
              <a:t>InterPlanetary</a:t>
            </a:r>
            <a:r>
              <a:rPr lang="en-US" sz="4300" b="1" dirty="0">
                <a:solidFill>
                  <a:srgbClr val="D9D9D9"/>
                </a:solidFill>
                <a:latin typeface="Playfair Display"/>
                <a:sym typeface="Playfair Display"/>
              </a:rPr>
              <a:t> File System) </a:t>
            </a:r>
            <a: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  <a:t>stores data related to public elections.</a:t>
            </a:r>
            <a:br>
              <a:rPr lang="en-US" sz="4300" dirty="0">
                <a:solidFill>
                  <a:srgbClr val="D9D9D9"/>
                </a:solidFill>
                <a:latin typeface="Playfair Display"/>
                <a:sym typeface="Playfair Display"/>
              </a:rPr>
            </a:br>
            <a:endParaRPr lang="en-US" sz="4300" dirty="0">
              <a:solidFill>
                <a:srgbClr val="D9D9D9"/>
              </a:solidFill>
              <a:latin typeface="Playfair Display"/>
              <a:sym typeface="Playfair Display"/>
            </a:endParaRP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887474" y="-4693188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r>
              <a:rPr lang="en-US" dirty="0" err="1"/>
              <a:t>jjjk</a:t>
            </a:r>
            <a:endParaRPr lang="en-US" dirty="0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6016114" y="4696963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2743200" y="-2244419"/>
            <a:ext cx="12262338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    FEATURES AND NOVELTY </a:t>
            </a:r>
            <a:endParaRPr b="1" dirty="0"/>
          </a:p>
        </p:txBody>
      </p:sp>
      <p:sp>
        <p:nvSpPr>
          <p:cNvPr id="2" name="Google Shape;134;p6">
            <a:extLst>
              <a:ext uri="{FF2B5EF4-FFF2-40B4-BE49-F238E27FC236}">
                <a16:creationId xmlns:a16="http://schemas.microsoft.com/office/drawing/2014/main" id="{0AFD92F7-F6AF-DC1C-13FB-8FFC98971BAC}"/>
              </a:ext>
            </a:extLst>
          </p:cNvPr>
          <p:cNvSpPr txBox="1"/>
          <p:nvPr/>
        </p:nvSpPr>
        <p:spPr>
          <a:xfrm>
            <a:off x="257909" y="-357409"/>
            <a:ext cx="18569354" cy="11003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09996"/>
              </a:lnSpc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</a:endParaRPr>
          </a:p>
          <a:p>
            <a:pPr marL="571500" lvl="0" indent="-571500">
              <a:lnSpc>
                <a:spcPct val="109996"/>
              </a:lnSpc>
              <a:buFont typeface="Arial" panose="020B0604020202020204" pitchFamily="34" charset="0"/>
              <a:buChar char="•"/>
            </a:pP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</a:rPr>
              <a:t>Voting from anywhere , so you don’t have to go to a polling place.</a:t>
            </a:r>
          </a:p>
          <a:p>
            <a:pPr marL="571500" lvl="0" indent="-571500">
              <a:lnSpc>
                <a:spcPct val="109996"/>
              </a:lnSpc>
              <a:buFont typeface="Arial" panose="020B0604020202020204" pitchFamily="34" charset="0"/>
              <a:buChar char="•"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</a:endParaRPr>
          </a:p>
          <a:p>
            <a:pPr marL="571500" lvl="0" indent="-571500">
              <a:lnSpc>
                <a:spcPct val="109996"/>
              </a:lnSpc>
              <a:buFont typeface="Arial" panose="020B0604020202020204" pitchFamily="34" charset="0"/>
              <a:buChar char="•"/>
            </a:pP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</a:rPr>
              <a:t>Each person is guaranteed one vote thanks to Blockchain technology and smart contract logic.</a:t>
            </a:r>
          </a:p>
          <a:p>
            <a:pPr marL="571500" lvl="0" indent="-571500">
              <a:lnSpc>
                <a:spcPct val="109996"/>
              </a:lnSpc>
              <a:buFont typeface="Arial" panose="020B0604020202020204" pitchFamily="34" charset="0"/>
              <a:buChar char="•"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</a:endParaRPr>
          </a:p>
          <a:p>
            <a:pPr marL="571500" lvl="0" indent="-571500">
              <a:lnSpc>
                <a:spcPct val="109996"/>
              </a:lnSpc>
              <a:buFont typeface="Arial" panose="020B0604020202020204" pitchFamily="34" charset="0"/>
              <a:buChar char="•"/>
            </a:pP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</a:rPr>
              <a:t>Vote records are considered final once they are submitted. </a:t>
            </a:r>
          </a:p>
          <a:p>
            <a:pPr marL="571500" lvl="0" indent="-571500">
              <a:lnSpc>
                <a:spcPct val="109996"/>
              </a:lnSpc>
              <a:buFont typeface="Arial" panose="020B0604020202020204" pitchFamily="34" charset="0"/>
              <a:buChar char="•"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</a:endParaRPr>
          </a:p>
          <a:p>
            <a:pPr marL="571500" lvl="0" indent="-571500">
              <a:lnSpc>
                <a:spcPct val="109996"/>
              </a:lnSpc>
              <a:buFont typeface="Arial" panose="020B0604020202020204" pitchFamily="34" charset="0"/>
              <a:buChar char="•"/>
            </a:pPr>
            <a:r>
              <a:rPr lang="en-US" sz="4300" b="1" dirty="0">
                <a:solidFill>
                  <a:srgbClr val="FFFFFF"/>
                </a:solidFill>
                <a:latin typeface="Playfair Display" panose="00000500000000000000" pitchFamily="2" charset="0"/>
              </a:rPr>
              <a:t>No more intermediaries </a:t>
            </a: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</a:rPr>
              <a:t>– No  manual vote counting or storage.</a:t>
            </a:r>
          </a:p>
          <a:p>
            <a:pPr marL="571500" lvl="0" indent="-571500">
              <a:lnSpc>
                <a:spcPct val="109996"/>
              </a:lnSpc>
              <a:buFont typeface="Arial" panose="020B0604020202020204" pitchFamily="34" charset="0"/>
              <a:buChar char="•"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</a:endParaRPr>
          </a:p>
          <a:p>
            <a:pPr marL="571500" lvl="0" indent="-571500">
              <a:lnSpc>
                <a:spcPct val="109996"/>
              </a:lnSpc>
              <a:buFont typeface="Arial" panose="020B0604020202020204" pitchFamily="34" charset="0"/>
              <a:buChar char="•"/>
            </a:pP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</a:rPr>
              <a:t>Supports Migrant and NRI voters who are currently prohibited from casting their votes.</a:t>
            </a:r>
            <a:b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</a:rPr>
            </a:br>
            <a:b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</a:rPr>
            </a:b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</a:rPr>
              <a:t>Tracking of final results that are visible to all but hidden to each voter.</a:t>
            </a:r>
          </a:p>
          <a:p>
            <a:pPr lvl="0">
              <a:lnSpc>
                <a:spcPct val="109996"/>
              </a:lnSpc>
            </a:pPr>
            <a:endParaRPr lang="en-US" sz="4800" dirty="0">
              <a:solidFill>
                <a:srgbClr val="FFFFFF"/>
              </a:solidFill>
              <a:latin typeface="Playfair Display" panose="00000500000000000000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9;p7">
            <a:extLst>
              <a:ext uri="{FF2B5EF4-FFF2-40B4-BE49-F238E27FC236}">
                <a16:creationId xmlns:a16="http://schemas.microsoft.com/office/drawing/2014/main" id="{0541C2C2-D484-E287-AEA3-CEE544D70E49}"/>
              </a:ext>
            </a:extLst>
          </p:cNvPr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" name="Google Shape;141;p7">
            <a:extLst>
              <a:ext uri="{FF2B5EF4-FFF2-40B4-BE49-F238E27FC236}">
                <a16:creationId xmlns:a16="http://schemas.microsoft.com/office/drawing/2014/main" id="{9A68317D-7D94-1559-7689-670F2CD3B0BA}"/>
              </a:ext>
            </a:extLst>
          </p:cNvPr>
          <p:cNvSpPr txBox="1"/>
          <p:nvPr/>
        </p:nvSpPr>
        <p:spPr>
          <a:xfrm>
            <a:off x="2190484" y="-2333025"/>
            <a:ext cx="12058184" cy="961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80" b="1" dirty="0">
                <a:solidFill>
                  <a:srgbClr val="FFFFFF"/>
                </a:solidFill>
              </a:rPr>
              <a:t>       TECH STACK </a:t>
            </a:r>
            <a:endParaRPr lang="en-US" sz="568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41;p7">
            <a:extLst>
              <a:ext uri="{FF2B5EF4-FFF2-40B4-BE49-F238E27FC236}">
                <a16:creationId xmlns:a16="http://schemas.microsoft.com/office/drawing/2014/main" id="{270AB91F-D5B0-0E71-808F-DFE438E5A3AC}"/>
              </a:ext>
            </a:extLst>
          </p:cNvPr>
          <p:cNvSpPr txBox="1"/>
          <p:nvPr/>
        </p:nvSpPr>
        <p:spPr>
          <a:xfrm>
            <a:off x="539263" y="-222871"/>
            <a:ext cx="15380675" cy="12611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b="1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Frontend - </a:t>
            </a: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React.js</a:t>
            </a: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  <a:cs typeface="Arial" panose="020B0604020202020204" pitchFamily="34" charset="0"/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b="1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Authentication - </a:t>
            </a: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Aadhaar OTP(Mock API)</a:t>
            </a: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  <a:cs typeface="Arial" panose="020B0604020202020204" pitchFamily="34" charset="0"/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b="1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Web3 Integration - </a:t>
            </a: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MetaMask + Web3.js</a:t>
            </a: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  <a:cs typeface="Arial" panose="020B0604020202020204" pitchFamily="34" charset="0"/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b="1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Smart Contracts - </a:t>
            </a: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Solidity</a:t>
            </a: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  <a:cs typeface="Arial" panose="020B0604020202020204" pitchFamily="34" charset="0"/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b="1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Blockchain Network - </a:t>
            </a: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Polygon Blockchain</a:t>
            </a: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  <a:cs typeface="Arial" panose="020B0604020202020204" pitchFamily="34" charset="0"/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b="1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Vote Storage - </a:t>
            </a: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On-Chain (Immutable Ledger)</a:t>
            </a: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  <a:cs typeface="Arial" panose="020B0604020202020204" pitchFamily="34" charset="0"/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b="1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Result Dashboard - </a:t>
            </a: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React.js + Web3.js</a:t>
            </a: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  <a:cs typeface="Arial" panose="020B0604020202020204" pitchFamily="34" charset="0"/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b="1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Backend - </a:t>
            </a: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Node.js + Express.js</a:t>
            </a: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>
              <a:solidFill>
                <a:srgbClr val="FFFFFF"/>
              </a:solidFill>
              <a:latin typeface="Playfair Display" panose="00000500000000000000" pitchFamily="2" charset="0"/>
              <a:cs typeface="Arial" panose="020B0604020202020204" pitchFamily="34" charset="0"/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b="1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Storage - </a:t>
            </a: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  <a:cs typeface="Arial" panose="020B0604020202020204" pitchFamily="34" charset="0"/>
              </a:rPr>
              <a:t>IPFS</a:t>
            </a:r>
            <a:endParaRPr lang="en-US" sz="5662" b="1" dirty="0">
              <a:solidFill>
                <a:srgbClr val="FFFFFF"/>
              </a:solidFill>
            </a:endParaRP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80845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2190484" y="-2333025"/>
            <a:ext cx="12058184" cy="1916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</a:t>
            </a:r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SHOWSTOPPERS</a:t>
            </a:r>
            <a:endParaRPr b="1" dirty="0"/>
          </a:p>
        </p:txBody>
      </p:sp>
      <p:sp>
        <p:nvSpPr>
          <p:cNvPr id="3" name="Google Shape;141;p7">
            <a:extLst>
              <a:ext uri="{FF2B5EF4-FFF2-40B4-BE49-F238E27FC236}">
                <a16:creationId xmlns:a16="http://schemas.microsoft.com/office/drawing/2014/main" id="{23D43175-12A1-2153-25FD-7EEB55734D46}"/>
              </a:ext>
            </a:extLst>
          </p:cNvPr>
          <p:cNvSpPr txBox="1"/>
          <p:nvPr/>
        </p:nvSpPr>
        <p:spPr>
          <a:xfrm>
            <a:off x="281354" y="29387"/>
            <a:ext cx="18006646" cy="11019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700" i="0" u="none" strike="noStrike" cap="none" dirty="0">
              <a:solidFill>
                <a:srgbClr val="FFFFFF"/>
              </a:solidFill>
              <a:latin typeface="Playfair Display" panose="00000500000000000000" pitchFamily="2" charset="0"/>
              <a:sym typeface="Arial"/>
            </a:endParaRPr>
          </a:p>
          <a:p>
            <a:pPr marL="571500" marR="0" lvl="0" indent="-57150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  <a:t>People who live in rural areas and older people don’t know much about technology.</a:t>
            </a:r>
            <a:b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</a:br>
            <a:b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</a:br>
            <a: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  <a:t>In some places that are far away , internet access is not always available.</a:t>
            </a:r>
            <a:b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</a:br>
            <a:b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</a:br>
            <a: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  <a:t>There is no law that lets people vote online or through Blockchain.</a:t>
            </a:r>
            <a:b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</a:br>
            <a:b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</a:br>
            <a: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  <a:t>Problems with checking Voters’ identities safely on a large scale.</a:t>
            </a:r>
            <a:b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</a:br>
            <a:b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</a:br>
            <a: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  <a:t>People don’t trust digital voting systems.</a:t>
            </a:r>
            <a:b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</a:br>
            <a:b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</a:br>
            <a:r>
              <a:rPr lang="en-US" sz="4300" i="0" u="none" strike="noStrike" cap="none" dirty="0">
                <a:solidFill>
                  <a:srgbClr val="FFFFFF"/>
                </a:solidFill>
                <a:latin typeface="Playfair Display" panose="00000500000000000000" pitchFamily="2" charset="0"/>
                <a:sym typeface="Arial"/>
              </a:rPr>
              <a:t>Threats to user interface security , like phishing and wallet hacks</a:t>
            </a:r>
            <a:r>
              <a:rPr lang="en-US" sz="4300" dirty="0">
                <a:solidFill>
                  <a:srgbClr val="FFFFFF"/>
                </a:solidFill>
                <a:latin typeface="Playfair Display" panose="00000500000000000000" pitchFamily="2" charset="0"/>
              </a:rPr>
              <a:t>.</a:t>
            </a: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latin typeface="Playfair Display" panose="00000500000000000000" pitchFamily="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6061980" y="2447319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3563815" y="-2101750"/>
            <a:ext cx="10832123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MEMBERS DETAILS </a:t>
            </a:r>
            <a:endParaRPr b="1"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0" y="-752902"/>
            <a:ext cx="18850708" cy="12975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Team Member 1 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chemeClr val="bg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Name          : KAMALARANI M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chemeClr val="bg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Phone No.</a:t>
            </a:r>
            <a:r>
              <a:rPr lang="en-US" sz="4220" b="1" dirty="0">
                <a:solidFill>
                  <a:schemeClr val="bg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: +91 9952202551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chemeClr val="bg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College      :  THIAGARAJAR COLLEGE OF ENGINEERING , MADURAI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chemeClr val="bg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Email id     : </a:t>
            </a:r>
            <a:r>
              <a:rPr lang="en-US" sz="4220" b="1" i="0" u="none" strike="noStrike" cap="none" dirty="0">
                <a:solidFill>
                  <a:schemeClr val="bg1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6"/>
              </a:rPr>
              <a:t>kamalarani@student.tc</a:t>
            </a:r>
            <a:r>
              <a:rPr lang="en-US" sz="4220" b="1" dirty="0">
                <a:solidFill>
                  <a:schemeClr val="bg1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6"/>
              </a:rPr>
              <a:t>e.edu</a:t>
            </a:r>
            <a:endParaRPr lang="en-US" sz="4220" b="1" dirty="0">
              <a:solidFill>
                <a:schemeClr val="bg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0" b="1" i="0" u="none" strike="noStrike" cap="none" dirty="0">
              <a:solidFill>
                <a:schemeClr val="bg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Team Member 2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Name          : HARINI MAI V G</a:t>
            </a:r>
          </a:p>
          <a:p>
            <a:pPr lvl="0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Phone No. : +91 9360320107</a:t>
            </a:r>
          </a:p>
          <a:p>
            <a:pPr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College       : </a:t>
            </a:r>
            <a:r>
              <a:rPr lang="en-US" sz="4220" b="1" dirty="0">
                <a:solidFill>
                  <a:schemeClr val="bg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THIAGARAJAR COLLEGE OF ENGINEERING , MADURAI</a:t>
            </a:r>
            <a:endParaRPr lang="en-US" sz="422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lvl="0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Email id     :  </a:t>
            </a:r>
            <a:r>
              <a:rPr lang="en-US" sz="4220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7"/>
              </a:rPr>
              <a:t>harinimai@student.tce.edu</a:t>
            </a:r>
            <a:endParaRPr lang="en-US" sz="4220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lvl="0">
              <a:lnSpc>
                <a:spcPct val="111018"/>
              </a:lnSpc>
            </a:pPr>
            <a:endParaRPr lang="en-US" sz="4220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lvl="0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Team Member 3</a:t>
            </a:r>
          </a:p>
          <a:p>
            <a:pPr lvl="0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Name          :  ROSHINI K</a:t>
            </a:r>
          </a:p>
          <a:p>
            <a:pPr lvl="0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Phone No. :  +91 9791288203</a:t>
            </a:r>
          </a:p>
          <a:p>
            <a:pPr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College       :  </a:t>
            </a:r>
            <a:r>
              <a:rPr lang="en-US" sz="4220" b="1" dirty="0">
                <a:solidFill>
                  <a:schemeClr val="bg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THIAGARAJAR COLLEGE OF ENGINEERING , MADURAI</a:t>
            </a:r>
            <a:endParaRPr lang="en-US" sz="4220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lvl="0">
              <a:lnSpc>
                <a:spcPct val="111018"/>
              </a:lnSpc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Email id     : 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8"/>
              </a:rPr>
              <a:t>roshinik@student.tce.edu</a:t>
            </a:r>
            <a:endParaRPr lang="en-US" sz="422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lvl="0">
              <a:lnSpc>
                <a:spcPct val="111018"/>
              </a:lnSpc>
            </a:pPr>
            <a:endParaRPr lang="en-US" sz="422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Stack Hackers - National Hackathon</Template>
  <TotalTime>109</TotalTime>
  <Words>617</Words>
  <Application>Microsoft Office PowerPoint</Application>
  <PresentationFormat>Custom</PresentationFormat>
  <Paragraphs>85</Paragraphs>
  <Slides>10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Kamalarani M</dc:creator>
  <cp:lastModifiedBy>kamalamani2354@gmail.com</cp:lastModifiedBy>
  <cp:revision>4</cp:revision>
  <dcterms:created xsi:type="dcterms:W3CDTF">2025-07-01T13:44:21Z</dcterms:created>
  <dcterms:modified xsi:type="dcterms:W3CDTF">2025-07-03T05:38:15Z</dcterms:modified>
</cp:coreProperties>
</file>